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ajd tytułowy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tekst pionowy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pionowy i teks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zawartość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główek sekcji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wa elementy zawartości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ównanie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lko tytuł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sty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wartość z podpis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az z podpis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1647986" y="-194993"/>
            <a:ext cx="9144000" cy="46275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pl-PL"/>
              <a:t>DEPRESJA WŚRÓD DZIECI</a:t>
            </a:r>
            <a:br>
              <a:rPr lang="pl-PL"/>
            </a:br>
            <a:br>
              <a:rPr lang="pl-PL"/>
            </a:br>
            <a:r>
              <a:rPr lang="pl-PL" sz="3600"/>
              <a:t>mgr Emilia Opolska</a:t>
            </a:r>
            <a:br>
              <a:rPr lang="pl-PL" sz="3600"/>
            </a:br>
            <a:r>
              <a:rPr lang="pl-PL" sz="3600"/>
              <a:t>mgr Hubert Sutkowski</a:t>
            </a:r>
            <a:endParaRPr sz="3600"/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1647986" y="5074377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lang="pl-PL" sz="1800"/>
              <a:t>Poradnia Psychologiczno-Pedagogiczna</a:t>
            </a:r>
            <a:endParaRPr sz="18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lang="pl-PL" sz="1800"/>
              <a:t>ul. Widowska 1</a:t>
            </a:r>
            <a:endParaRPr sz="18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lang="pl-PL" sz="1800"/>
              <a:t>17-100 Bielsk Podlaski</a:t>
            </a:r>
            <a:endParaRPr sz="18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lang="pl-PL" sz="1800"/>
              <a:t>tel./fax (85) 833-26-74</a:t>
            </a:r>
            <a:endParaRPr sz="18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pl-PL" sz="6000"/>
              <a:t>JAK RODZINA MOŻE POMÓC DZIECKU?</a:t>
            </a:r>
            <a:endParaRPr b="1" sz="6000"/>
          </a:p>
        </p:txBody>
      </p:sp>
      <p:sp>
        <p:nvSpPr>
          <p:cNvPr id="147" name="Google Shape;147;p22"/>
          <p:cNvSpPr txBox="1"/>
          <p:nvPr>
            <p:ph idx="1" type="body"/>
          </p:nvPr>
        </p:nvSpPr>
        <p:spPr>
          <a:xfrm>
            <a:off x="1013012" y="1827140"/>
            <a:ext cx="10515600" cy="32827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l-PL" sz="3200"/>
              <a:t>Uświadamiać mu jego wartość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l-PL" sz="3200"/>
              <a:t>Dać odczuć satysfakcję ze spotkań z innymi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l-PL" sz="3200"/>
              <a:t>Okazywać szacunek dla jego indywidualności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l-PL" sz="3200"/>
              <a:t>Kształtować szacunek wobec innych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l-PL" sz="3200"/>
              <a:t>Udzielać wsparcia, wyznaczać jasne granice i wzorce zachowania się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l-PL" sz="3200"/>
              <a:t>Pomoc w przezwyciężaniu porażek</a:t>
            </a:r>
            <a:endParaRPr sz="3200"/>
          </a:p>
        </p:txBody>
      </p:sp>
      <p:sp>
        <p:nvSpPr>
          <p:cNvPr id="148" name="Google Shape;148;p22"/>
          <p:cNvSpPr txBox="1"/>
          <p:nvPr/>
        </p:nvSpPr>
        <p:spPr>
          <a:xfrm>
            <a:off x="1264023" y="5473005"/>
            <a:ext cx="10529047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________________________________________________________________________________________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Poradnia Psychologiczno-Pedagogiczna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ul. Widowska 1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17-100 Bielsk Podlaski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tel./fax (85) 833-26-74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pl-PL" sz="6000"/>
              <a:t>ZMIEJSZANIE STRESU U DZIECI</a:t>
            </a:r>
            <a:endParaRPr b="1" sz="6000"/>
          </a:p>
        </p:txBody>
      </p:sp>
      <p:sp>
        <p:nvSpPr>
          <p:cNvPr id="154" name="Google Shape;154;p23"/>
          <p:cNvSpPr txBox="1"/>
          <p:nvPr>
            <p:ph idx="1" type="body"/>
          </p:nvPr>
        </p:nvSpPr>
        <p:spPr>
          <a:xfrm>
            <a:off x="838200" y="1570131"/>
            <a:ext cx="10515600" cy="33380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pl-PL" sz="3200"/>
              <a:t>Postaw się na miejscu dziecka </a:t>
            </a:r>
            <a:r>
              <a:rPr lang="pl-PL" sz="3200"/>
              <a:t>– zrozum jego pozycję, odczucia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pl-PL" sz="3200"/>
              <a:t>Obserwuj symptomy</a:t>
            </a:r>
            <a:r>
              <a:rPr lang="pl-PL" sz="3200"/>
              <a:t>– bóle brzucha, głowy, zmęczenie, agresję, zachowania trudne, utratę apetytu, zaburzenia snu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pl-PL" sz="3200"/>
              <a:t>Zwolnij</a:t>
            </a:r>
            <a:r>
              <a:rPr lang="pl-PL" sz="3200"/>
              <a:t>– zadbaj o rozkład aktywności umożliwiający zarówno naukę i odpoczynek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pl-PL" sz="3200"/>
              <a:t>Czas na relaks </a:t>
            </a:r>
            <a:r>
              <a:rPr lang="pl-PL" sz="3200"/>
              <a:t>– wspólną zabawę, nauka technik relaksujących, zachęcanie do ćwiczeń fizycznych</a:t>
            </a:r>
            <a:endParaRPr sz="3200"/>
          </a:p>
        </p:txBody>
      </p:sp>
      <p:sp>
        <p:nvSpPr>
          <p:cNvPr id="155" name="Google Shape;155;p23"/>
          <p:cNvSpPr txBox="1"/>
          <p:nvPr/>
        </p:nvSpPr>
        <p:spPr>
          <a:xfrm>
            <a:off x="1290918" y="5486400"/>
            <a:ext cx="10676964" cy="16619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________________________________________________________________________________________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Poradnia Psychologiczno-Pedagogiczna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ul. Widowska 1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17-100 Bielsk Podlaski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tel./fax (85) 833-26-74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4"/>
          <p:cNvSpPr txBox="1"/>
          <p:nvPr>
            <p:ph idx="1" type="body"/>
          </p:nvPr>
        </p:nvSpPr>
        <p:spPr>
          <a:xfrm>
            <a:off x="838200" y="682580"/>
            <a:ext cx="10515600" cy="41045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pl-PL" sz="3200"/>
              <a:t>Okazuj uczucia </a:t>
            </a:r>
            <a:r>
              <a:rPr lang="pl-PL" sz="3200"/>
              <a:t>– zarówno radości, szczęścia oraz złości, smutku, żalu</a:t>
            </a:r>
            <a:endParaRPr sz="3200"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pl-PL" sz="3200"/>
              <a:t>Rozmawiaj </a:t>
            </a:r>
            <a:r>
              <a:rPr lang="pl-PL" sz="3200"/>
              <a:t>– opisuj swoje uczucia, przeżycia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pl-PL" sz="3200"/>
              <a:t>Kontakty z innymi </a:t>
            </a:r>
            <a:r>
              <a:rPr lang="pl-PL" sz="3200"/>
              <a:t>– zapewnij możliwość spotkań z rówieśnikami oraz innymi ludźmi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pl-PL" sz="3200"/>
              <a:t>Zdrowe odżywianie </a:t>
            </a:r>
            <a:r>
              <a:rPr lang="pl-PL" sz="3200"/>
              <a:t>– wspomagaj rozwój poprzez dostarczenie dobrych składników; zrezygnuj z cukrów i niezdrowego jedzenia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pl-PL" sz="3200"/>
              <a:t>Śmiej się </a:t>
            </a:r>
            <a:r>
              <a:rPr lang="pl-PL" sz="3200"/>
              <a:t>– dziel się humorem, doświadczanym szczęściem</a:t>
            </a:r>
            <a:endParaRPr sz="3200"/>
          </a:p>
        </p:txBody>
      </p:sp>
      <p:sp>
        <p:nvSpPr>
          <p:cNvPr id="161" name="Google Shape;161;p24"/>
          <p:cNvSpPr txBox="1"/>
          <p:nvPr/>
        </p:nvSpPr>
        <p:spPr>
          <a:xfrm>
            <a:off x="1304364" y="5473005"/>
            <a:ext cx="10703859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________________________________________________________________________________________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Poradnia Psychologiczno-Pedagogiczna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ul. Widowska 1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17-100 Bielsk Podlaski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tel./fax (85) 833-26-74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l-PL"/>
              <a:t>Bibliografia:</a:t>
            </a:r>
            <a:endParaRPr/>
          </a:p>
        </p:txBody>
      </p:sp>
      <p:sp>
        <p:nvSpPr>
          <p:cNvPr id="167" name="Google Shape;167;p2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i="1" lang="pl-PL"/>
              <a:t>„Depresja u dzieci i młodzieży” </a:t>
            </a:r>
            <a:r>
              <a:rPr lang="pl-PL"/>
              <a:t>Jose Collados Zorraquino, Kraków 2002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idx="1" type="body"/>
          </p:nvPr>
        </p:nvSpPr>
        <p:spPr>
          <a:xfrm>
            <a:off x="918882" y="830542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i="1" lang="pl-PL" sz="4400"/>
              <a:t>„Są dzieci, które są nieszczęśliwe,</a:t>
            </a:r>
            <a:endParaRPr/>
          </a:p>
          <a:p>
            <a:pPr indent="0" lvl="0" marL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i="1" lang="pl-PL" sz="4400"/>
              <a:t>Które mówią mało o swoich sprawach, </a:t>
            </a:r>
            <a:endParaRPr/>
          </a:p>
          <a:p>
            <a:pPr indent="0" lvl="0" marL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i="1" lang="pl-PL" sz="4400"/>
              <a:t>Które są bardzo nerwowe,</a:t>
            </a:r>
            <a:endParaRPr/>
          </a:p>
          <a:p>
            <a:pPr indent="0" lvl="0" marL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i="1" lang="pl-PL" sz="4400"/>
              <a:t>Efekty ich nauki są znikome,</a:t>
            </a:r>
            <a:endParaRPr/>
          </a:p>
          <a:p>
            <a:pPr indent="0" lvl="0" marL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i="1" lang="pl-PL" sz="4400"/>
              <a:t>Jedzą i śpią mało…”</a:t>
            </a:r>
            <a:endParaRPr i="1" sz="4400"/>
          </a:p>
        </p:txBody>
      </p:sp>
      <p:sp>
        <p:nvSpPr>
          <p:cNvPr id="91" name="Google Shape;91;p14"/>
          <p:cNvSpPr txBox="1"/>
          <p:nvPr/>
        </p:nvSpPr>
        <p:spPr>
          <a:xfrm>
            <a:off x="1290917" y="5484465"/>
            <a:ext cx="10273553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l-PL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________________________________________________________________________________________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Poradnia Psychologiczno-Pedagogiczna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ul. Widowska 1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17-100 Bielsk Podlaski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tel./fax (85) 833-26-74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pl-PL" sz="6000"/>
              <a:t>DEPRESJA</a:t>
            </a:r>
            <a:endParaRPr b="1" sz="6000"/>
          </a:p>
        </p:txBody>
      </p:sp>
      <p:sp>
        <p:nvSpPr>
          <p:cNvPr id="97" name="Google Shape;97;p15"/>
          <p:cNvSpPr txBox="1"/>
          <p:nvPr>
            <p:ph idx="1" type="body"/>
          </p:nvPr>
        </p:nvSpPr>
        <p:spPr>
          <a:xfrm>
            <a:off x="838200" y="1825625"/>
            <a:ext cx="10515600" cy="36204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None/>
            </a:pPr>
            <a:r>
              <a:rPr lang="pl-PL" sz="4000"/>
              <a:t>Depresja jest chorobą, która objawia się w różny sposób i często są to objawy bardzo podobne, do tych występujących u dorosłych. </a:t>
            </a:r>
            <a:endParaRPr/>
          </a:p>
          <a:p>
            <a:pPr indent="0" lvl="0" marL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None/>
            </a:pPr>
            <a:r>
              <a:t/>
            </a:r>
            <a:endParaRPr sz="4000"/>
          </a:p>
          <a:p>
            <a:pPr indent="0" lvl="0" marL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None/>
            </a:pPr>
            <a:r>
              <a:rPr lang="pl-PL" sz="4000"/>
              <a:t>Do szczególnych objawów depresji, które zwykle pojawiają się u dzieci możemy zaliczyć m.in. </a:t>
            </a:r>
            <a:r>
              <a:rPr b="1" lang="pl-PL" sz="4000"/>
              <a:t>smutek, przygnębienie, obniżenie nastroju, płaczliwość,</a:t>
            </a:r>
            <a:r>
              <a:rPr lang="pl-PL" sz="4000"/>
              <a:t> ale także odwrotnie:</a:t>
            </a:r>
            <a:r>
              <a:rPr b="1" lang="pl-PL" sz="4000"/>
              <a:t> nadmierną drażliwość, złość, wrogość w stosunku do innych</a:t>
            </a:r>
            <a:r>
              <a:rPr lang="pl-PL" sz="4000"/>
              <a:t>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98" name="Google Shape;98;p15"/>
          <p:cNvSpPr txBox="1"/>
          <p:nvPr/>
        </p:nvSpPr>
        <p:spPr>
          <a:xfrm>
            <a:off x="1219200" y="5351929"/>
            <a:ext cx="11201400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________________________________________________________________________________________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Poradnia Psychologiczno-Pedagogiczna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ul. Widowska 1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17-100 Bielsk Podlaski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tel./fax (85) 833-26-74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pl-PL" sz="6000"/>
              <a:t>„MASKI” DEPRESJI</a:t>
            </a:r>
            <a:endParaRPr b="1" sz="6000"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838200" y="1811092"/>
            <a:ext cx="10515600" cy="33531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l-PL" sz="3200"/>
              <a:t>W obrazie klinicznym depresja przypominać może inne zaburzenia tzw. </a:t>
            </a:r>
            <a:r>
              <a:rPr i="1" lang="pl-PL" sz="3200"/>
              <a:t>maski depresji</a:t>
            </a:r>
            <a:r>
              <a:rPr lang="pl-PL" sz="3200"/>
              <a:t>, co za tym idzie rodzice niejednokrotnie mogą być przekonani, że ich dziecko przeżywa okres buntu lub doświadcza problemów somatycznych, tymczasem za objawami tymi może kryć się depresja.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l-PL" sz="3200"/>
              <a:t>Najczęściej objawia się </a:t>
            </a:r>
            <a:r>
              <a:rPr b="1" lang="pl-PL" sz="3200"/>
              <a:t>zaburzeniami zachowania, problemami w uczeniu się czy niepowodzeniami szkolnymi.</a:t>
            </a:r>
            <a:endParaRPr b="1" sz="3200"/>
          </a:p>
        </p:txBody>
      </p:sp>
      <p:sp>
        <p:nvSpPr>
          <p:cNvPr id="105" name="Google Shape;105;p16"/>
          <p:cNvSpPr txBox="1"/>
          <p:nvPr/>
        </p:nvSpPr>
        <p:spPr>
          <a:xfrm>
            <a:off x="1237129" y="5473005"/>
            <a:ext cx="9950823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_____________________________________________________________________________________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Poradnia Psychologiczno-Pedagogiczna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ul. Widowska 1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17-100 Bielsk Podlaski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tel./fax (85) 833-26-74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pl-PL" sz="6000"/>
              <a:t>SYMPTOMY DEPRESJI</a:t>
            </a:r>
            <a:endParaRPr b="1" sz="6000"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838200" y="1825625"/>
            <a:ext cx="10515600" cy="3284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pl-PL"/>
              <a:t>Melancholijny nastrój </a:t>
            </a:r>
            <a:r>
              <a:rPr lang="pl-PL"/>
              <a:t>– przejawy smutku, samotności, nieszczęścia, zły humor, złość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pl-PL"/>
              <a:t>Zaburzenia własnego obrazu </a:t>
            </a:r>
            <a:r>
              <a:rPr lang="pl-PL"/>
              <a:t>- uczucie bezużyteczności, brzydoty, poczucie winy, a nawet pragnienie śmierci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pl-PL"/>
              <a:t>Zachowania agresywne </a:t>
            </a:r>
            <a:r>
              <a:rPr lang="pl-PL"/>
              <a:t>– trudności w relacjach z innymi, kłótliwość, wrogość, mały szacunek dla autorytetu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pl-PL"/>
              <a:t>Zaburzenia snu </a:t>
            </a:r>
            <a:r>
              <a:rPr lang="pl-PL"/>
              <a:t>– niespokojny sen, chwile bezsenności, trudności z przebudzeniem się i porannym wstawaniem</a:t>
            </a:r>
            <a:endParaRPr/>
          </a:p>
          <a:p>
            <a:pPr indent="-762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762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</p:txBody>
      </p:sp>
      <p:sp>
        <p:nvSpPr>
          <p:cNvPr id="112" name="Google Shape;112;p17"/>
          <p:cNvSpPr txBox="1"/>
          <p:nvPr/>
        </p:nvSpPr>
        <p:spPr>
          <a:xfrm>
            <a:off x="1201272" y="5540188"/>
            <a:ext cx="10255624" cy="16619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________________________________________________________________________________________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Poradnia Psychologiczno-Pedagogiczna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ul. Widowska 1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17-100 Bielsk Podlaski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tel./fax (85) 833-26-74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1064559" y="1296031"/>
            <a:ext cx="10515600" cy="43786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pl-PL"/>
              <a:t>Pogorszenie wyników szkolnych </a:t>
            </a:r>
            <a:r>
              <a:rPr lang="pl-PL"/>
              <a:t>– słaba koncentracja uwagi, słaba pamięć, mniejsze przykładanie się do zajęć, utrata zainteresowania nauką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pl-PL"/>
              <a:t>Zmniejszona socjalizacja </a:t>
            </a:r>
            <a:r>
              <a:rPr lang="pl-PL"/>
              <a:t>– izolowanie się, mniejsze uczestnictwo w życiu grupy, wycofanie ze społeczności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pl-PL"/>
              <a:t>Dolegliwości somatyczne </a:t>
            </a:r>
            <a:r>
              <a:rPr lang="pl-PL"/>
              <a:t>– bóle głowy, bóle brzucha, mięśni, zaburzenia apetytu i zmiany wagi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pl-PL"/>
              <a:t>Utrata energii </a:t>
            </a:r>
            <a:r>
              <a:rPr lang="pl-PL"/>
              <a:t>- utrata zainteresowania sportem i rozrywką, niechęć do wysiłku fizycznego i umysłowego</a:t>
            </a:r>
            <a:endParaRPr/>
          </a:p>
        </p:txBody>
      </p:sp>
      <p:sp>
        <p:nvSpPr>
          <p:cNvPr id="118" name="Google Shape;118;p18"/>
          <p:cNvSpPr txBox="1"/>
          <p:nvPr/>
        </p:nvSpPr>
        <p:spPr>
          <a:xfrm>
            <a:off x="1290918" y="5674659"/>
            <a:ext cx="10062882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______________________________________________________________________________________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Poradnia Psychologiczno-Pedagogiczna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ul. Widowska 1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17-100 Bielsk Podlaski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tel./fax (85) 833-26-74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pl-PL" sz="6000"/>
              <a:t>CO ZROBIĆ?</a:t>
            </a:r>
            <a:endParaRPr b="1" sz="6000"/>
          </a:p>
        </p:txBody>
      </p:sp>
      <p:sp>
        <p:nvSpPr>
          <p:cNvPr id="124" name="Google Shape;124;p19"/>
          <p:cNvSpPr txBox="1"/>
          <p:nvPr>
            <p:ph idx="1" type="body"/>
          </p:nvPr>
        </p:nvSpPr>
        <p:spPr>
          <a:xfrm>
            <a:off x="838200" y="1825625"/>
            <a:ext cx="10515600" cy="37280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b="1" lang="pl-PL" sz="4800"/>
              <a:t>Utrzymujące się symptomy powinny być sygnałem do poszukiwania pomocy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lang="pl-PL" sz="3200"/>
              <a:t>U wychowawcy, pedagoga lub psychologa szkolnego</a:t>
            </a:r>
            <a:endParaRPr sz="3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lang="pl-PL" sz="3200"/>
              <a:t>U lekarza rodzinnego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lang="pl-PL" sz="3200"/>
              <a:t>W Poradnii Psychologiczno – Pedagogicznej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lang="pl-PL" sz="3200"/>
              <a:t>U lekarza specjalisty - psychiatry</a:t>
            </a:r>
            <a:endParaRPr sz="3200"/>
          </a:p>
        </p:txBody>
      </p:sp>
      <p:sp>
        <p:nvSpPr>
          <p:cNvPr id="125" name="Google Shape;125;p19"/>
          <p:cNvSpPr txBox="1"/>
          <p:nvPr/>
        </p:nvSpPr>
        <p:spPr>
          <a:xfrm>
            <a:off x="1264024" y="5473005"/>
            <a:ext cx="10273553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________________________________________________________________________________________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Poradnia Psychologiczno-Pedagogiczna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ul. Widowska 1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17-100 Bielsk Podlaski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tel./fax (85) 833-26-74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pl-PL" sz="6000"/>
              <a:t>POMOC</a:t>
            </a:r>
            <a:endParaRPr b="1" sz="6000"/>
          </a:p>
        </p:txBody>
      </p:sp>
      <p:sp>
        <p:nvSpPr>
          <p:cNvPr id="131" name="Google Shape;131;p2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l-PL" sz="3200"/>
              <a:t>PSYCHOTERAPIA RODZINNA			FARMAKOLOGIA</a:t>
            </a:r>
            <a:endParaRPr b="1" sz="3200"/>
          </a:p>
        </p:txBody>
      </p:sp>
      <p:cxnSp>
        <p:nvCxnSpPr>
          <p:cNvPr id="132" name="Google Shape;132;p20"/>
          <p:cNvCxnSpPr/>
          <p:nvPr/>
        </p:nvCxnSpPr>
        <p:spPr>
          <a:xfrm>
            <a:off x="7598536" y="1931830"/>
            <a:ext cx="1390918" cy="1249251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33" name="Google Shape;133;p20"/>
          <p:cNvCxnSpPr/>
          <p:nvPr/>
        </p:nvCxnSpPr>
        <p:spPr>
          <a:xfrm flipH="1">
            <a:off x="3355483" y="1931830"/>
            <a:ext cx="1352282" cy="1249251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34" name="Google Shape;134;p20"/>
          <p:cNvSpPr txBox="1"/>
          <p:nvPr/>
        </p:nvSpPr>
        <p:spPr>
          <a:xfrm>
            <a:off x="1290918" y="5567082"/>
            <a:ext cx="10287000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________________________________________________________________________________________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Poradnia Psychologiczno-Pedagogiczna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ul. Widowska 1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17-100 Bielsk Podlaski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tel./fax (85) 833-26-74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pl-PL" sz="6000"/>
              <a:t>RELACJE RODZINNE JAKO ZABEZPIECZENIE</a:t>
            </a:r>
            <a:endParaRPr b="1" sz="6000"/>
          </a:p>
        </p:txBody>
      </p:sp>
      <p:sp>
        <p:nvSpPr>
          <p:cNvPr id="140" name="Google Shape;140;p21"/>
          <p:cNvSpPr txBox="1"/>
          <p:nvPr>
            <p:ph idx="1" type="body"/>
          </p:nvPr>
        </p:nvSpPr>
        <p:spPr>
          <a:xfrm>
            <a:off x="941231" y="1993050"/>
            <a:ext cx="10515600" cy="3574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l-PL" sz="3200"/>
              <a:t>Rodzina jest jednym z miejsc kształtowania się osobowości dziecka (obok szkoły i grupy rówieśniczej)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l-PL" sz="3200"/>
              <a:t>Jest miejscem uczenia się relacji z innymi oraz pokazywanie modelowych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l-PL" sz="3200"/>
              <a:t>Jest obszarem spotkania się różnych ludzi, którzy okazują swoje wnętrze, wzajemny szacunek, wspierają się, zapewniają bezpieczeństwo</a:t>
            </a:r>
            <a:endParaRPr sz="3200"/>
          </a:p>
        </p:txBody>
      </p:sp>
      <p:sp>
        <p:nvSpPr>
          <p:cNvPr id="141" name="Google Shape;141;p21"/>
          <p:cNvSpPr txBox="1"/>
          <p:nvPr/>
        </p:nvSpPr>
        <p:spPr>
          <a:xfrm>
            <a:off x="1264024" y="5506425"/>
            <a:ext cx="10555941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________________________________________________________________________________________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Poradnia Psychologiczno-Pedagogiczna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ul. Widowska 1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17-100 Bielsk Podlaski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tel./fax (85) 833-26-74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